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669088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NKACSY Laszlo (OSG)" userId="1af9f7b9-6e23-481f-96be-756f3834ae5a" providerId="ADAL" clId="{26118DF7-EE9C-4E1D-BDA5-BF1511C115EB}"/>
    <pc:docChg chg="undo custSel addSld modSld sldOrd">
      <pc:chgData name="MUNKACSY Laszlo (OSG)" userId="1af9f7b9-6e23-481f-96be-756f3834ae5a" providerId="ADAL" clId="{26118DF7-EE9C-4E1D-BDA5-BF1511C115EB}" dt="2018-02-04T18:00:02.093" v="1142" actId="20577"/>
      <pc:docMkLst>
        <pc:docMk/>
      </pc:docMkLst>
      <pc:sldChg chg="modSp">
        <pc:chgData name="MUNKACSY Laszlo (OSG)" userId="1af9f7b9-6e23-481f-96be-756f3834ae5a" providerId="ADAL" clId="{26118DF7-EE9C-4E1D-BDA5-BF1511C115EB}" dt="2018-02-04T17:20:31.029" v="197" actId="20577"/>
        <pc:sldMkLst>
          <pc:docMk/>
          <pc:sldMk cId="1016350420" sldId="257"/>
        </pc:sldMkLst>
        <pc:spChg chg="mod">
          <ac:chgData name="MUNKACSY Laszlo (OSG)" userId="1af9f7b9-6e23-481f-96be-756f3834ae5a" providerId="ADAL" clId="{26118DF7-EE9C-4E1D-BDA5-BF1511C115EB}" dt="2018-02-04T17:20:31.029" v="197" actId="20577"/>
          <ac:spMkLst>
            <pc:docMk/>
            <pc:sldMk cId="1016350420" sldId="257"/>
            <ac:spMk id="3" creationId="{F105EDDD-0CFC-43BB-8529-EE2F948276AD}"/>
          </ac:spMkLst>
        </pc:spChg>
      </pc:sldChg>
      <pc:sldChg chg="modSp add">
        <pc:chgData name="MUNKACSY Laszlo (OSG)" userId="1af9f7b9-6e23-481f-96be-756f3834ae5a" providerId="ADAL" clId="{26118DF7-EE9C-4E1D-BDA5-BF1511C115EB}" dt="2018-02-04T17:40:34.460" v="931" actId="27636"/>
        <pc:sldMkLst>
          <pc:docMk/>
          <pc:sldMk cId="2632746767" sldId="258"/>
        </pc:sldMkLst>
        <pc:spChg chg="mod">
          <ac:chgData name="MUNKACSY Laszlo (OSG)" userId="1af9f7b9-6e23-481f-96be-756f3834ae5a" providerId="ADAL" clId="{26118DF7-EE9C-4E1D-BDA5-BF1511C115EB}" dt="2018-02-04T17:18:30.890" v="52" actId="20577"/>
          <ac:spMkLst>
            <pc:docMk/>
            <pc:sldMk cId="2632746767" sldId="258"/>
            <ac:spMk id="2" creationId="{21CC78D9-65D3-4D43-8D85-F6F222BDDF85}"/>
          </ac:spMkLst>
        </pc:spChg>
        <pc:spChg chg="mod">
          <ac:chgData name="MUNKACSY Laszlo (OSG)" userId="1af9f7b9-6e23-481f-96be-756f3834ae5a" providerId="ADAL" clId="{26118DF7-EE9C-4E1D-BDA5-BF1511C115EB}" dt="2018-02-04T17:40:34.460" v="931" actId="27636"/>
          <ac:spMkLst>
            <pc:docMk/>
            <pc:sldMk cId="2632746767" sldId="258"/>
            <ac:spMk id="3" creationId="{B4DF73CB-3AA6-43CB-9C07-A3B07465C045}"/>
          </ac:spMkLst>
        </pc:spChg>
      </pc:sldChg>
      <pc:sldChg chg="modSp add ord">
        <pc:chgData name="MUNKACSY Laszlo (OSG)" userId="1af9f7b9-6e23-481f-96be-756f3834ae5a" providerId="ADAL" clId="{26118DF7-EE9C-4E1D-BDA5-BF1511C115EB}" dt="2018-02-04T18:00:02.093" v="1142" actId="20577"/>
        <pc:sldMkLst>
          <pc:docMk/>
          <pc:sldMk cId="1992580749" sldId="259"/>
        </pc:sldMkLst>
        <pc:spChg chg="mod">
          <ac:chgData name="MUNKACSY Laszlo (OSG)" userId="1af9f7b9-6e23-481f-96be-756f3834ae5a" providerId="ADAL" clId="{26118DF7-EE9C-4E1D-BDA5-BF1511C115EB}" dt="2018-02-04T17:38:55.362" v="862" actId="20577"/>
          <ac:spMkLst>
            <pc:docMk/>
            <pc:sldMk cId="1992580749" sldId="259"/>
            <ac:spMk id="2" creationId="{841B0616-9CC8-45EE-974B-2193D2765804}"/>
          </ac:spMkLst>
        </pc:spChg>
        <pc:spChg chg="mod">
          <ac:chgData name="MUNKACSY Laszlo (OSG)" userId="1af9f7b9-6e23-481f-96be-756f3834ae5a" providerId="ADAL" clId="{26118DF7-EE9C-4E1D-BDA5-BF1511C115EB}" dt="2018-02-04T18:00:02.093" v="1142" actId="20577"/>
          <ac:spMkLst>
            <pc:docMk/>
            <pc:sldMk cId="1992580749" sldId="259"/>
            <ac:spMk id="3" creationId="{3BCC4580-84EF-411D-AE5B-21D1C7BF2A54}"/>
          </ac:spMkLst>
        </pc:spChg>
      </pc:sldChg>
      <pc:sldChg chg="add ord">
        <pc:chgData name="MUNKACSY Laszlo (OSG)" userId="1af9f7b9-6e23-481f-96be-756f3834ae5a" providerId="ADAL" clId="{26118DF7-EE9C-4E1D-BDA5-BF1511C115EB}" dt="2018-02-04T17:41:50.062" v="934"/>
        <pc:sldMkLst>
          <pc:docMk/>
          <pc:sldMk cId="41215172" sldId="26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DD37-6250-4095-9049-4E962D9B9F5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02216-D37C-4491-B23F-A3EBBB626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03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660504-959D-4BC5-88F1-246E14FFB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47EBA27-48AB-4267-B3BF-4823959ED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74931AF-F4DB-4008-843F-8C405C05A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0C41A13-6875-4673-AA7C-BDE1776C5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603A7D4-ED8D-40B3-ACF9-AA4FA4FF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3258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1C522A-6401-40A1-B5B8-FFB62FDEF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4CA5177-694C-41BE-9855-C1794A17A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6CFCF24-AFF1-4B67-AAFD-EE9537B54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34B36CD-1DDE-46AA-B335-4D1F566DC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A7AB5A8-F8E0-43D0-A997-746289637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544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93139A7-2930-4712-A34C-D071999979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4317BFF-23AF-4C29-85C5-D00B025B9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7ED23B2-3090-4FC3-9D4A-5385A394D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43213FC-436E-4BC6-BA81-4375B9529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90E64E8-99F9-4EC9-A706-B08B2E69C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357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6AA37E-5B2D-42A7-B484-3FA5F8018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6A9D296-2F57-4793-8C60-98ABAB69C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BDC8CCB-A056-4882-9A11-EE2B595CA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6C307E6-BEB6-4C3C-BFF7-B50A1ABD8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F740B05-02BD-476E-8833-01D27C01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387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86D3C4-2FF9-4CAE-A47C-C887A2C40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CFBD661-6B43-440C-B237-4C4D785AB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A1C3696-54BC-44FE-9421-13D884997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B886739-F931-4E41-9845-2A1CA713D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0759703-3301-44AE-A8FA-90899727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69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7CA648-071B-4970-9574-626D610F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9597AF2-940A-488C-A96F-0305E1C0C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1A4F79A-7DDA-4DC9-AF58-13D80D1768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15E4BA5-8038-4510-B650-10453651D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4BA0086-2DEE-4A5B-97BC-1935A4538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36203CF-C9B7-4D0D-88CE-F22D3A063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464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2DD8CF8-E848-4DDC-92EC-79DA73EBA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50F7568-8836-433D-8239-ECDDCEF3B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1F8DFC9-2BB2-4A25-81D9-1F0C26D06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A4855D4-A2AC-4EE4-A075-D3E48387F4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159B7BD2-B903-4BAB-BE75-433599AFC7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3AD9FDF-A0D9-4E4A-BF6B-AF9B69F32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2E8A524-15DF-442A-9F1A-12F381FFC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02C540FB-ABE4-48FA-97F5-31147782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983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BB7595-223B-492F-8BE1-09DA249C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E344C7C0-1975-4D76-8B82-CA8C04615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78CE5BA-F992-4407-81C2-106795FAB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C5A75B0-51DA-4B07-9298-0F079FB28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115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E66FBFA-641B-4B38-8D49-EDFA3E615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AAA3E46-1476-4C4C-B72E-588623A00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044DB44-1600-4D02-B260-5C0DDB52A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4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09B798-6F93-4132-8F68-16887718E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B1D8D19-20C4-4C5B-B089-3DAD8E6CF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190D1E4-6CC0-4FAC-A91A-965EB2515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1396BD8-1CAF-461A-8938-068F5E0C6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89D1324-317F-4C02-9825-DBDB40C3B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B1D5441-7C31-45B0-B70B-E9BE25FC4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0109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743CBB-EBEE-4F67-B1A8-6E44216CC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F2AEC31-8331-4A59-B126-B15E944DAA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DA8FFC6-9EA4-4545-BC39-C6E885628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691DFA4-2FEE-4DE1-8A5F-5B14BE806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07B686D-B491-43C6-AC44-4153CF840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8995976-1ACA-44A6-A4A4-358C54DA5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4591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93B6E99-D8B4-4945-BDA6-94EB61C3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73CBC5E-A2C9-4F47-88CB-F9AB924B9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57BBCB4-C282-4532-A310-93ECE2EEBE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674BD-BB72-4BE6-910D-2706CD0BD79F}" type="datetimeFigureOut">
              <a:rPr lang="hu-HU" smtClean="0"/>
              <a:t>2018. 02. 05.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EF8CA61-5263-48AE-A8E4-CA16A32706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5A19577-0782-46BD-99D1-3F605FF0BF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FC593-0102-43FE-AB39-F75EBA93C36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9981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4BB495-D5EA-403C-86CB-B607D42052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>
                <a:solidFill>
                  <a:schemeClr val="accent5">
                    <a:lumMod val="75000"/>
                  </a:schemeClr>
                </a:solidFill>
              </a:rPr>
              <a:t>The New Marking System and the </a:t>
            </a:r>
            <a:r>
              <a:rPr lang="en-GB" sz="4400" dirty="0" smtClean="0">
                <a:solidFill>
                  <a:schemeClr val="accent5">
                    <a:lumMod val="75000"/>
                  </a:schemeClr>
                </a:solidFill>
              </a:rPr>
              <a:t>European </a:t>
            </a:r>
            <a:r>
              <a:rPr lang="en-GB" sz="4400" dirty="0">
                <a:solidFill>
                  <a:schemeClr val="accent5">
                    <a:lumMod val="75000"/>
                  </a:schemeClr>
                </a:solidFill>
              </a:rPr>
              <a:t>Baccalaureate in 2021 </a:t>
            </a:r>
            <a:endParaRPr lang="hu-HU" sz="4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572CC70-F687-40B4-B431-C479013A49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Conference on February 5</a:t>
            </a:r>
            <a:endParaRPr lang="hu-HU" dirty="0"/>
          </a:p>
        </p:txBody>
      </p:sp>
      <p:pic>
        <p:nvPicPr>
          <p:cNvPr id="4" name="Picture 3" descr="Logo Schola Europaea - pour document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87" y="5257800"/>
            <a:ext cx="238125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6054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63FA00E-BA09-4569-A0F0-B3A40C26B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5">
                    <a:lumMod val="75000"/>
                  </a:schemeClr>
                </a:solidFill>
              </a:rPr>
              <a:t>T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asks 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for the Pedagogical Development 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Unit</a:t>
            </a:r>
            <a:r>
              <a:rPr lang="hu-HU" dirty="0" smtClean="0">
                <a:solidFill>
                  <a:schemeClr val="accent5">
                    <a:lumMod val="75000"/>
                  </a:schemeClr>
                </a:solidFill>
              </a:rPr>
              <a:t> related to the new marking system</a:t>
            </a:r>
            <a:endParaRPr lang="hu-H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105EDDD-0CFC-43BB-8529-EE2F94827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Participation in and coordination of the </a:t>
            </a:r>
            <a:r>
              <a:rPr lang="hu-HU" dirty="0" smtClean="0"/>
              <a:t>activities of the </a:t>
            </a:r>
            <a:r>
              <a:rPr lang="en-GB" dirty="0" smtClean="0"/>
              <a:t>Steering </a:t>
            </a:r>
            <a:r>
              <a:rPr lang="en-GB" dirty="0"/>
              <a:t>Group</a:t>
            </a:r>
          </a:p>
          <a:p>
            <a:r>
              <a:rPr lang="hu-HU" dirty="0" smtClean="0"/>
              <a:t>O</a:t>
            </a:r>
            <a:r>
              <a:rPr lang="en-GB" dirty="0" err="1" smtClean="0"/>
              <a:t>rganisation</a:t>
            </a:r>
            <a:r>
              <a:rPr lang="en-GB" dirty="0" smtClean="0"/>
              <a:t> </a:t>
            </a:r>
            <a:r>
              <a:rPr lang="en-GB" dirty="0"/>
              <a:t>and budgeting trainings</a:t>
            </a:r>
          </a:p>
          <a:p>
            <a:r>
              <a:rPr lang="en-GB" dirty="0"/>
              <a:t>Pedagogical regulations of the General </a:t>
            </a:r>
            <a:r>
              <a:rPr lang="en-GB" dirty="0" smtClean="0"/>
              <a:t>Rules</a:t>
            </a:r>
            <a:r>
              <a:rPr lang="hu-HU" dirty="0"/>
              <a:t>:</a:t>
            </a:r>
            <a:endParaRPr lang="en-GB" dirty="0"/>
          </a:p>
          <a:p>
            <a:pPr lvl="1"/>
            <a:r>
              <a:rPr lang="en-GB" dirty="0"/>
              <a:t>Keep what we can (respecting existing rules)</a:t>
            </a:r>
          </a:p>
          <a:p>
            <a:pPr lvl="1"/>
            <a:r>
              <a:rPr lang="en-GB" dirty="0"/>
              <a:t>Grades (S1-3) – Marks (S4-7)</a:t>
            </a:r>
          </a:p>
          <a:p>
            <a:pPr lvl="1"/>
            <a:r>
              <a:rPr lang="hu-HU" dirty="0" smtClean="0"/>
              <a:t>Semester and Term </a:t>
            </a:r>
            <a:r>
              <a:rPr lang="en-GB" dirty="0" smtClean="0"/>
              <a:t>Reports</a:t>
            </a:r>
            <a:endParaRPr lang="en-GB" dirty="0"/>
          </a:p>
          <a:p>
            <a:pPr lvl="1"/>
            <a:r>
              <a:rPr lang="en-GB" dirty="0"/>
              <a:t>Promotion rules (adaptation)</a:t>
            </a:r>
          </a:p>
          <a:p>
            <a:r>
              <a:rPr lang="en-GB" dirty="0"/>
              <a:t>Ad interim: Head of Bac Unit (Sept 2017 – January 2018)</a:t>
            </a:r>
          </a:p>
          <a:p>
            <a:pPr marL="457200" lvl="1" indent="0">
              <a:buNone/>
            </a:pPr>
            <a:r>
              <a:rPr lang="en-GB" dirty="0" smtClean="0"/>
              <a:t> </a:t>
            </a:r>
            <a:endParaRPr lang="hu-HU" dirty="0"/>
          </a:p>
        </p:txBody>
      </p:sp>
      <p:pic>
        <p:nvPicPr>
          <p:cNvPr id="4" name="Picture 3" descr="Logo Schola Europaea - pour document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2256" y="5419263"/>
            <a:ext cx="238125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6350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CC78D9-65D3-4D43-8D85-F6F222BDD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443" y="365125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The European Baccalaureate as a brand </a:t>
            </a:r>
            <a:endParaRPr lang="hu-H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4DF73CB-3AA6-43CB-9C07-A3B07465C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NMS is an improvement of an already widely recognised and highly valued diploma!</a:t>
            </a:r>
          </a:p>
          <a:p>
            <a:r>
              <a:rPr lang="en-GB" dirty="0"/>
              <a:t>Change of mindset: competence based and harmonised assessment – a better education (the washback effect of assessment)</a:t>
            </a:r>
          </a:p>
          <a:p>
            <a:r>
              <a:rPr lang="en-GB" dirty="0"/>
              <a:t>Better harmonisation</a:t>
            </a:r>
          </a:p>
          <a:p>
            <a:r>
              <a:rPr lang="en-GB" dirty="0"/>
              <a:t>Along with other projects: part of the reform </a:t>
            </a:r>
          </a:p>
          <a:p>
            <a:r>
              <a:rPr lang="en-GB" dirty="0"/>
              <a:t>The final diploma of a multicultural and multilingual educational system</a:t>
            </a:r>
          </a:p>
          <a:p>
            <a:r>
              <a:rPr lang="hu-HU" dirty="0" smtClean="0">
                <a:solidFill>
                  <a:srgbClr val="FF0000"/>
                </a:solidFill>
              </a:rPr>
              <a:t>C</a:t>
            </a:r>
            <a:r>
              <a:rPr lang="en-GB" dirty="0" err="1" smtClean="0">
                <a:solidFill>
                  <a:srgbClr val="FF0000"/>
                </a:solidFill>
              </a:rPr>
              <a:t>ommunicat</a:t>
            </a:r>
            <a:r>
              <a:rPr lang="hu-HU" dirty="0" smtClean="0">
                <a:solidFill>
                  <a:srgbClr val="FF0000"/>
                </a:solidFill>
              </a:rPr>
              <a:t>ion plan: to help inspectors and delegations 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pic>
        <p:nvPicPr>
          <p:cNvPr id="4" name="Picture 3" descr="Logo Schola Europaea - pour document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0" y="365125"/>
            <a:ext cx="238125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274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1B0616-9CC8-45EE-974B-2193D2765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Actions 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planned</a:t>
            </a:r>
            <a:r>
              <a:rPr lang="hu-HU" dirty="0" smtClean="0">
                <a:solidFill>
                  <a:schemeClr val="accent5">
                    <a:lumMod val="75000"/>
                  </a:schemeClr>
                </a:solidFill>
              </a:rPr>
              <a:t> – external communication </a:t>
            </a:r>
            <a:endParaRPr lang="hu-H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BCC4580-84EF-411D-AE5B-21D1C7BF2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Spring 2018</a:t>
            </a:r>
            <a:r>
              <a:rPr lang="en-GB" dirty="0" smtClean="0"/>
              <a:t>:</a:t>
            </a:r>
            <a:r>
              <a:rPr lang="hu-HU" dirty="0" smtClean="0"/>
              <a:t> </a:t>
            </a:r>
          </a:p>
          <a:p>
            <a:pPr lvl="1"/>
            <a:r>
              <a:rPr lang="hu-HU" dirty="0" smtClean="0"/>
              <a:t>Start editing a brochure on the EU Baccalaureate </a:t>
            </a:r>
          </a:p>
          <a:p>
            <a:pPr lvl="1"/>
            <a:r>
              <a:rPr lang="hu-HU" dirty="0" smtClean="0"/>
              <a:t>Evaluating training sessions</a:t>
            </a:r>
          </a:p>
          <a:p>
            <a:r>
              <a:rPr lang="hu-HU" dirty="0" smtClean="0"/>
              <a:t>30 September 2018</a:t>
            </a:r>
          </a:p>
          <a:p>
            <a:pPr lvl="1"/>
            <a:r>
              <a:rPr lang="hu-HU" dirty="0"/>
              <a:t>Consulting university experts and chairs of the Bac board </a:t>
            </a:r>
          </a:p>
          <a:p>
            <a:pPr lvl="1"/>
            <a:r>
              <a:rPr lang="hu-HU" dirty="0" smtClean="0"/>
              <a:t>Feedback from teachers throughout 2018-2019</a:t>
            </a:r>
          </a:p>
          <a:p>
            <a:pPr lvl="1"/>
            <a:r>
              <a:rPr lang="hu-HU" dirty="0" smtClean="0"/>
              <a:t>Finalise brochure – info for BIS/JTC – mobilize inspectors</a:t>
            </a:r>
            <a:endParaRPr lang="hu-HU" dirty="0" smtClean="0"/>
          </a:p>
          <a:p>
            <a:r>
              <a:rPr lang="hu-HU" dirty="0" smtClean="0"/>
              <a:t>November 2018 – universities </a:t>
            </a:r>
          </a:p>
          <a:p>
            <a:pPr lvl="1"/>
            <a:r>
              <a:rPr lang="hu-HU" dirty="0" smtClean="0"/>
              <a:t>Higher Education Fair of the ES (Brussels) – info point Bac Unit; plenary and bilateral communication with universities</a:t>
            </a:r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4" name="Picture 3" descr="Logo Schola Europaea - pour document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9557" y="2626186"/>
            <a:ext cx="238125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258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58D79D-131B-4C77-AC8E-E111CE3F5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5">
                    <a:lumMod val="75000"/>
                  </a:schemeClr>
                </a:solidFill>
              </a:rPr>
              <a:t>Communication 2</a:t>
            </a:r>
            <a:endParaRPr lang="hu-H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5AA9B2-CC8C-4EB4-B6A7-EA01282CF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December 2018 – BOG</a:t>
            </a:r>
          </a:p>
          <a:p>
            <a:pPr lvl="1"/>
            <a:r>
              <a:rPr lang="hu-HU" dirty="0"/>
              <a:t>Inform </a:t>
            </a:r>
            <a:r>
              <a:rPr lang="hu-HU" dirty="0" smtClean="0"/>
              <a:t>and mobilize </a:t>
            </a:r>
            <a:r>
              <a:rPr lang="hu-HU" dirty="0"/>
              <a:t>Heads of Delegation – national </a:t>
            </a:r>
            <a:r>
              <a:rPr lang="hu-HU" dirty="0" smtClean="0"/>
              <a:t>authorities</a:t>
            </a:r>
          </a:p>
          <a:p>
            <a:endParaRPr lang="hu-HU" dirty="0" smtClean="0"/>
          </a:p>
          <a:p>
            <a:r>
              <a:rPr lang="hu-HU" dirty="0" smtClean="0"/>
              <a:t>January </a:t>
            </a:r>
            <a:r>
              <a:rPr lang="hu-HU" dirty="0"/>
              <a:t>– June 2019 </a:t>
            </a:r>
          </a:p>
          <a:p>
            <a:pPr lvl="1"/>
            <a:r>
              <a:rPr lang="hu-HU" dirty="0" smtClean="0"/>
              <a:t>Follow up legislation </a:t>
            </a:r>
            <a:r>
              <a:rPr lang="hu-HU" dirty="0"/>
              <a:t>in the member </a:t>
            </a:r>
            <a:r>
              <a:rPr lang="hu-HU" dirty="0" smtClean="0"/>
              <a:t>states (conversion tables etc.)</a:t>
            </a:r>
          </a:p>
          <a:p>
            <a:pPr lvl="1"/>
            <a:r>
              <a:rPr lang="hu-HU" dirty="0" smtClean="0"/>
              <a:t>Universities </a:t>
            </a:r>
            <a:r>
              <a:rPr lang="hu-HU" dirty="0"/>
              <a:t>informed</a:t>
            </a:r>
          </a:p>
          <a:p>
            <a:pPr lvl="1"/>
            <a:r>
              <a:rPr lang="hu-HU" dirty="0"/>
              <a:t>Analysis of results of the S5 harmonized exam </a:t>
            </a:r>
          </a:p>
          <a:p>
            <a:endParaRPr lang="hu-H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8186" y="512749"/>
            <a:ext cx="2383743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5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5">
                    <a:lumMod val="75000"/>
                  </a:schemeClr>
                </a:solidFill>
              </a:rPr>
              <a:t>Communication 3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Newsletters (pupils, parents etc.)</a:t>
            </a:r>
          </a:p>
          <a:p>
            <a:r>
              <a:rPr lang="hu-HU" dirty="0" smtClean="0"/>
              <a:t>Career Guidance teachers</a:t>
            </a:r>
          </a:p>
          <a:p>
            <a:r>
              <a:rPr lang="hu-HU" dirty="0" smtClean="0"/>
              <a:t>Website dedicated to the Eu Bac</a:t>
            </a:r>
          </a:p>
          <a:p>
            <a:r>
              <a:rPr lang="hu-HU" dirty="0" smtClean="0"/>
              <a:t>...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2753" y="512749"/>
            <a:ext cx="2383743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489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128" y="512749"/>
            <a:ext cx="2383743" cy="10303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u-HU" sz="4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hu-HU" sz="4800" dirty="0" smtClean="0">
                <a:solidFill>
                  <a:schemeClr val="accent5">
                    <a:lumMod val="75000"/>
                  </a:schemeClr>
                </a:solidFill>
              </a:rPr>
              <a:t>Thank you for your attention!</a:t>
            </a:r>
            <a:endParaRPr lang="en-US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382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300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The New Marking System and the European Baccalaureate in 2021 </vt:lpstr>
      <vt:lpstr>Tasks for the Pedagogical Development Unit related to the new marking system</vt:lpstr>
      <vt:lpstr>The European Baccalaureate as a brand </vt:lpstr>
      <vt:lpstr>Actions planned – external communication </vt:lpstr>
      <vt:lpstr>Communication 2</vt:lpstr>
      <vt:lpstr>Communication 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Baccalaureate in 2021</dc:title>
  <dc:creator>MUNKACSY Laszlo (OSG)</dc:creator>
  <cp:lastModifiedBy>MUNKACSY Laszlo (OSG)</cp:lastModifiedBy>
  <cp:revision>12</cp:revision>
  <cp:lastPrinted>2018-02-05T15:58:25Z</cp:lastPrinted>
  <dcterms:created xsi:type="dcterms:W3CDTF">2018-02-04T17:04:04Z</dcterms:created>
  <dcterms:modified xsi:type="dcterms:W3CDTF">2018-02-05T16:52:13Z</dcterms:modified>
</cp:coreProperties>
</file>