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</p:sldMasterIdLst>
  <p:notesMasterIdLst>
    <p:notesMasterId r:id="rId33"/>
  </p:notesMasterIdLst>
  <p:handoutMasterIdLst>
    <p:handoutMasterId r:id="rId34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313" r:id="rId12"/>
    <p:sldId id="314" r:id="rId13"/>
    <p:sldId id="315" r:id="rId14"/>
    <p:sldId id="316" r:id="rId15"/>
    <p:sldId id="312" r:id="rId16"/>
    <p:sldId id="317" r:id="rId17"/>
    <p:sldId id="318" r:id="rId18"/>
    <p:sldId id="319" r:id="rId19"/>
    <p:sldId id="320" r:id="rId20"/>
    <p:sldId id="301" r:id="rId21"/>
    <p:sldId id="321" r:id="rId22"/>
    <p:sldId id="322" r:id="rId23"/>
    <p:sldId id="323" r:id="rId24"/>
    <p:sldId id="324" r:id="rId25"/>
    <p:sldId id="306" r:id="rId26"/>
    <p:sldId id="307" r:id="rId27"/>
    <p:sldId id="308" r:id="rId28"/>
    <p:sldId id="309" r:id="rId29"/>
    <p:sldId id="310" r:id="rId30"/>
    <p:sldId id="311" r:id="rId31"/>
    <p:sldId id="325" r:id="rId3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 snapToObjects="1">
      <p:cViewPr varScale="1">
        <p:scale>
          <a:sx n="110" d="100"/>
          <a:sy n="110" d="100"/>
        </p:scale>
        <p:origin x="658" y="67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rubyto\Local%20docs%20-%20no%20backup\Private\APEEE\WG%20on%20Periscolaire\Survey\final\Extracurricular%20satisfaction%20survey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animator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7'!$C$40:$C$43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7'!$D$40:$D$43</c:f>
              <c:numCache>
                <c:formatCode>General</c:formatCode>
                <c:ptCount val="4"/>
                <c:pt idx="0">
                  <c:v>55</c:v>
                </c:pt>
                <c:pt idx="1">
                  <c:v>37</c:v>
                </c:pt>
                <c:pt idx="2">
                  <c:v>10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DB-41C2-AB8E-CA08EE9B0C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Value for money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Total!$C$315:$C$318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Total!$D$315:$D$318</c:f>
              <c:numCache>
                <c:formatCode>General</c:formatCode>
                <c:ptCount val="4"/>
                <c:pt idx="0">
                  <c:v>205</c:v>
                </c:pt>
                <c:pt idx="1">
                  <c:v>166</c:v>
                </c:pt>
                <c:pt idx="2">
                  <c:v>43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AE-4F92-B00B-78BBA184E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animator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20'!$C$34:$C$37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20'!$D$34:$D$37</c:f>
              <c:numCache>
                <c:formatCode>General</c:formatCode>
                <c:ptCount val="4"/>
                <c:pt idx="0">
                  <c:v>27</c:v>
                </c:pt>
                <c:pt idx="1">
                  <c:v>14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23-4B8F-BC2E-306E725C9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activity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20'!$C$78:$C$81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20'!$D$78:$D$81</c:f>
              <c:numCache>
                <c:formatCode>General</c:formatCode>
                <c:ptCount val="4"/>
                <c:pt idx="0">
                  <c:v>26</c:v>
                </c:pt>
                <c:pt idx="1">
                  <c:v>9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2-4520-B563-7CD3F4538E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Satisfied that activity is included in the programme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20'!$C$122:$C$125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20'!$D$122:$D$125</c:f>
              <c:numCache>
                <c:formatCode>General</c:formatCode>
                <c:ptCount val="4"/>
                <c:pt idx="0">
                  <c:v>29</c:v>
                </c:pt>
                <c:pt idx="1">
                  <c:v>10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61-4E8A-B318-EDE1F6FD8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place where the activity takes place and the tools us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20'!$C$167:$C$170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20'!$D$167:$D$170</c:f>
              <c:numCache>
                <c:formatCode>General</c:formatCode>
                <c:ptCount val="4"/>
                <c:pt idx="0">
                  <c:v>20</c:v>
                </c:pt>
                <c:pt idx="1">
                  <c:v>17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7-455D-AB48-0A56993E8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Value for money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20'!$C$209:$C$212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20'!$D$209:$D$212</c:f>
              <c:numCache>
                <c:formatCode>General</c:formatCode>
                <c:ptCount val="4"/>
                <c:pt idx="0">
                  <c:v>16</c:v>
                </c:pt>
                <c:pt idx="1">
                  <c:v>15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9-41F3-AAB7-8B6AFCE93E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activity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7'!$C$93:$C$96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7'!$D$93:$D$96</c:f>
              <c:numCache>
                <c:formatCode>General</c:formatCode>
                <c:ptCount val="4"/>
                <c:pt idx="0">
                  <c:v>46</c:v>
                </c:pt>
                <c:pt idx="1">
                  <c:v>28</c:v>
                </c:pt>
                <c:pt idx="2">
                  <c:v>14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3B-4DEA-B9D1-5C76644E62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Satisfied that activity is included in the programme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7'!$C$145:$C$148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7'!$D$145:$D$148</c:f>
              <c:numCache>
                <c:formatCode>General</c:formatCode>
                <c:ptCount val="4"/>
                <c:pt idx="0">
                  <c:v>57</c:v>
                </c:pt>
                <c:pt idx="1">
                  <c:v>27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CB-4FFC-A8F6-0B424BE02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place where the activity takes place and the tools us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7'!$C$197:$C$200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7'!$D$197:$D$200</c:f>
              <c:numCache>
                <c:formatCode>General</c:formatCode>
                <c:ptCount val="4"/>
                <c:pt idx="0">
                  <c:v>41</c:v>
                </c:pt>
                <c:pt idx="1">
                  <c:v>38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D-44B4-8773-A84973A268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Value for money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7'!$C$250:$C$253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'Question 7'!$D$250:$D$253</c:f>
              <c:numCache>
                <c:formatCode>General</c:formatCode>
                <c:ptCount val="4"/>
                <c:pt idx="0">
                  <c:v>37</c:v>
                </c:pt>
                <c:pt idx="1">
                  <c:v>35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CF-4D38-AFF9-F6A27C81F3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animator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Total!$C$55:$C$58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Total!$D$55:$D$58</c:f>
              <c:numCache>
                <c:formatCode>General</c:formatCode>
                <c:ptCount val="4"/>
                <c:pt idx="0">
                  <c:v>296</c:v>
                </c:pt>
                <c:pt idx="1">
                  <c:v>150</c:v>
                </c:pt>
                <c:pt idx="2">
                  <c:v>46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37-4CD2-846D-4BF59E48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activity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Total!$C$119:$C$122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Total!$D$119:$D$122</c:f>
              <c:numCache>
                <c:formatCode>General</c:formatCode>
                <c:ptCount val="4"/>
                <c:pt idx="0">
                  <c:v>272</c:v>
                </c:pt>
                <c:pt idx="1">
                  <c:v>119</c:v>
                </c:pt>
                <c:pt idx="2">
                  <c:v>53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09-4478-9235-EF9DE2C2F1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Satisfied that activity is included in the programme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Total!$C$186:$C$189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Total!$D$186:$D$189</c:f>
              <c:numCache>
                <c:formatCode>General</c:formatCode>
                <c:ptCount val="4"/>
                <c:pt idx="0">
                  <c:v>332</c:v>
                </c:pt>
                <c:pt idx="1">
                  <c:v>97</c:v>
                </c:pt>
                <c:pt idx="2">
                  <c:v>12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C5-433B-B866-CF08DB8E3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GB"/>
              <a:t>Satisfaction with the room where the activity takes place and the tools use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2874074074074077E-2"/>
          <c:y val="0.23715493827160494"/>
          <c:w val="0.90125555555555559"/>
          <c:h val="0.660729012345679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Total!$C$250:$C$253</c:f>
              <c:strCache>
                <c:ptCount val="4"/>
                <c:pt idx="0">
                  <c:v>Very satisfied</c:v>
                </c:pt>
                <c:pt idx="1">
                  <c:v>Rather satisfied</c:v>
                </c:pt>
                <c:pt idx="2">
                  <c:v>Rather not satisified</c:v>
                </c:pt>
                <c:pt idx="3">
                  <c:v>Not satisfied at all</c:v>
                </c:pt>
              </c:strCache>
            </c:strRef>
          </c:cat>
          <c:val>
            <c:numRef>
              <c:f>Total!$D$250:$D$253</c:f>
              <c:numCache>
                <c:formatCode>General</c:formatCode>
                <c:ptCount val="4"/>
                <c:pt idx="0">
                  <c:v>223</c:v>
                </c:pt>
                <c:pt idx="1">
                  <c:v>175</c:v>
                </c:pt>
                <c:pt idx="2">
                  <c:v>21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7A-4131-9899-D0B2AE56F9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Add the title of your presentation here</a:t>
            </a:r>
            <a:endParaRPr lang="en-US" dirty="0"/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FFFFFF"/>
              </a:solidFill>
              <a:latin typeface="Helvetica Neue"/>
              <a:cs typeface="Helvetica Neu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Add the title of your presentation here</a:t>
            </a:r>
            <a:endParaRPr lang="en-US" dirty="0"/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FFFFFF"/>
              </a:solidFill>
              <a:latin typeface="Helvetica Neue"/>
              <a:cs typeface="Helvetica Neu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4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 smtClean="0"/>
              <a:t>Total Responses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June 18,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7C878E"/>
              </a:solidFill>
              <a:latin typeface="Helvetica Neue"/>
              <a:cs typeface="Helvetica Neue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7C878E"/>
              </a:solidFill>
              <a:latin typeface="Helvetica Neue"/>
              <a:cs typeface="Helvetica Neue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Extracurricular satisfaction survey 2019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6494" y="3729038"/>
            <a:ext cx="2938463" cy="385762"/>
          </a:xfrm>
        </p:spPr>
        <p:txBody>
          <a:bodyPr/>
          <a:lstStyle/>
          <a:p>
            <a:r>
              <a:rPr lang="en-GB" dirty="0" smtClean="0"/>
              <a:t>Final results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Q7: Satisfaction with the nursery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51    Skipped: 254</a:t>
            </a:r>
            <a:endParaRPr lang="en-GB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8120905"/>
              </p:ext>
            </p:extLst>
          </p:nvPr>
        </p:nvGraphicFramePr>
        <p:xfrm>
          <a:off x="1872000" y="1256550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761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Q7: Satisfaction with the nursery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51    Skipped: 254</a:t>
            </a:r>
            <a:endParaRPr lang="en-GB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135425"/>
              </p:ext>
            </p:extLst>
          </p:nvPr>
        </p:nvGraphicFramePr>
        <p:xfrm>
          <a:off x="1872000" y="1284259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333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Q7: Satisfaction with the nursery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51    Skipped: 254</a:t>
            </a:r>
            <a:endParaRPr lang="en-GB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022540"/>
              </p:ext>
            </p:extLst>
          </p:nvPr>
        </p:nvGraphicFramePr>
        <p:xfrm>
          <a:off x="1872000" y="1270404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303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Q10, Q12, Q14, Q16 and Q18: Satisfaction with the primary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364   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252181"/>
              </p:ext>
            </p:extLst>
          </p:nvPr>
        </p:nvGraphicFramePr>
        <p:xfrm>
          <a:off x="1872000" y="1166496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350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Q10, Q12, Q14, Q16 and Q18: Satisfaction with the primary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364   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7941691"/>
              </p:ext>
            </p:extLst>
          </p:nvPr>
        </p:nvGraphicFramePr>
        <p:xfrm>
          <a:off x="1872000" y="1228841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430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Q10, Q12, Q14, Q16 and Q18: Satisfaction with the primary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364   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280359"/>
              </p:ext>
            </p:extLst>
          </p:nvPr>
        </p:nvGraphicFramePr>
        <p:xfrm>
          <a:off x="1872000" y="1180350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27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Q10, Q12, Q14, Q16 and Q18: Satisfaction with the primary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364   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5354547"/>
              </p:ext>
            </p:extLst>
          </p:nvPr>
        </p:nvGraphicFramePr>
        <p:xfrm>
          <a:off x="1872000" y="1235768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668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Q10, Q12, Q14, Q16 and Q18: Satisfaction with the primary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364   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261725"/>
              </p:ext>
            </p:extLst>
          </p:nvPr>
        </p:nvGraphicFramePr>
        <p:xfrm>
          <a:off x="1872000" y="1256550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522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Q20: Satisfaction with the secondary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36    Skipped: 269</a:t>
            </a:r>
            <a:endParaRPr lang="en-GB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0311216"/>
              </p:ext>
            </p:extLst>
          </p:nvPr>
        </p:nvGraphicFramePr>
        <p:xfrm>
          <a:off x="1872000" y="1221914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Q20: </a:t>
            </a:r>
            <a:r>
              <a:rPr lang="en-GB" dirty="0"/>
              <a:t>Satisfaction with the </a:t>
            </a:r>
            <a:r>
              <a:rPr lang="cs-CZ" dirty="0" smtClean="0"/>
              <a:t>secondary</a:t>
            </a:r>
            <a:r>
              <a:rPr lang="en-GB" dirty="0" smtClean="0"/>
              <a:t> </a:t>
            </a:r>
            <a:r>
              <a:rPr lang="en-GB" dirty="0"/>
              <a:t>courses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36    Skipped: 269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6334656"/>
              </p:ext>
            </p:extLst>
          </p:nvPr>
        </p:nvGraphicFramePr>
        <p:xfrm>
          <a:off x="1872000" y="1208059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50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4788" y="838459"/>
            <a:ext cx="8229600" cy="857250"/>
          </a:xfrm>
        </p:spPr>
        <p:txBody>
          <a:bodyPr/>
          <a:lstStyle/>
          <a:p>
            <a:r>
              <a:rPr lang="en-GB" dirty="0" smtClean="0"/>
              <a:t>305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204788" y="1605240"/>
            <a:ext cx="3859212" cy="280987"/>
          </a:xfrm>
        </p:spPr>
        <p:txBody>
          <a:bodyPr/>
          <a:lstStyle/>
          <a:p>
            <a:r>
              <a:rPr lang="en-GB" dirty="0" smtClean="0"/>
              <a:t>Total Responses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211403" y="2655458"/>
            <a:ext cx="4576388" cy="350837"/>
          </a:xfrm>
        </p:spPr>
        <p:txBody>
          <a:bodyPr/>
          <a:lstStyle/>
          <a:p>
            <a:r>
              <a:rPr lang="en-GB" b="1" dirty="0" smtClean="0"/>
              <a:t>Approximately 39% response rate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Q20: </a:t>
            </a:r>
            <a:r>
              <a:rPr lang="en-GB" dirty="0"/>
              <a:t>Satisfaction with the </a:t>
            </a:r>
            <a:r>
              <a:rPr lang="cs-CZ" dirty="0" smtClean="0"/>
              <a:t>secondary</a:t>
            </a:r>
            <a:r>
              <a:rPr lang="en-GB" dirty="0" smtClean="0"/>
              <a:t> </a:t>
            </a:r>
            <a:r>
              <a:rPr lang="en-GB" dirty="0"/>
              <a:t>courses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36    Skipped: 269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671987"/>
              </p:ext>
            </p:extLst>
          </p:nvPr>
        </p:nvGraphicFramePr>
        <p:xfrm>
          <a:off x="1872000" y="1194204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871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Q20: </a:t>
            </a:r>
            <a:r>
              <a:rPr lang="en-GB" dirty="0"/>
              <a:t>Satisfaction with the </a:t>
            </a:r>
            <a:r>
              <a:rPr lang="cs-CZ" dirty="0" smtClean="0"/>
              <a:t>secondary</a:t>
            </a:r>
            <a:r>
              <a:rPr lang="en-GB" dirty="0" smtClean="0"/>
              <a:t> </a:t>
            </a:r>
            <a:r>
              <a:rPr lang="en-GB" dirty="0"/>
              <a:t>courses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36    Skipped: 269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234529"/>
              </p:ext>
            </p:extLst>
          </p:nvPr>
        </p:nvGraphicFramePr>
        <p:xfrm>
          <a:off x="1872000" y="1256550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661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Q20: </a:t>
            </a:r>
            <a:r>
              <a:rPr lang="en-GB" dirty="0"/>
              <a:t>Satisfaction with the </a:t>
            </a:r>
            <a:r>
              <a:rPr lang="cs-CZ" dirty="0" smtClean="0"/>
              <a:t>secondary</a:t>
            </a:r>
            <a:r>
              <a:rPr lang="en-GB" dirty="0" smtClean="0"/>
              <a:t> </a:t>
            </a:r>
            <a:r>
              <a:rPr lang="en-GB" dirty="0"/>
              <a:t>courses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36    Skipped: 269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414634"/>
              </p:ext>
            </p:extLst>
          </p:nvPr>
        </p:nvGraphicFramePr>
        <p:xfrm>
          <a:off x="1872000" y="1235769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485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Q21: Are you satisfied with the registration process for the extracurricular activities?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230    Skipped: 75</a:t>
            </a:r>
          </a:p>
        </p:txBody>
      </p:sp>
      <p:pic>
        <p:nvPicPr>
          <p:cNvPr id="4" name="Picture 3" descr="chart24815523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311460"/>
            <a:ext cx="5388428" cy="3356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Q22: What is your overall satisfaction with the offer of the extracurricular activities?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229    Skipped: 76</a:t>
            </a:r>
          </a:p>
        </p:txBody>
      </p:sp>
      <p:pic>
        <p:nvPicPr>
          <p:cNvPr id="4" name="Picture 3" descr="chart24815668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304527"/>
            <a:ext cx="5388428" cy="3356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Q23: What is your overall satisfaction with the prices for the extracurricular activities?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230    Skipped: 75</a:t>
            </a:r>
          </a:p>
        </p:txBody>
      </p:sp>
      <p:pic>
        <p:nvPicPr>
          <p:cNvPr id="4" name="Picture 3" descr="chart24815726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290672"/>
            <a:ext cx="5388428" cy="3356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36" y="55418"/>
            <a:ext cx="8229600" cy="669235"/>
          </a:xfrm>
        </p:spPr>
        <p:txBody>
          <a:bodyPr>
            <a:normAutofit/>
          </a:bodyPr>
          <a:lstStyle/>
          <a:p>
            <a:r>
              <a:rPr sz="1600" dirty="0"/>
              <a:t>Q24: What is your overall experience with the APEEE office (attentiveness to children’s needs, responding to parent enquiries,  solution providing, etc.)?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227    Skipped: 78</a:t>
            </a:r>
          </a:p>
        </p:txBody>
      </p:sp>
      <p:pic>
        <p:nvPicPr>
          <p:cNvPr id="4" name="Picture 3" descr="chart24815855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01511"/>
            <a:ext cx="5388428" cy="3356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600" dirty="0"/>
              <a:t>Q25: Do you wish to propose any additional extracurricular activity that could be included in the Extracurricular activity programme offered by the APEEE?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221    Skipped: 84</a:t>
            </a:r>
          </a:p>
        </p:txBody>
      </p:sp>
      <p:pic>
        <p:nvPicPr>
          <p:cNvPr id="4" name="Picture 3" descr="chart24815924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540054"/>
            <a:ext cx="5388428" cy="2267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Q26: Do you have any suggestions how to improve the extracurricular services?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214    Skipped: 91</a:t>
            </a:r>
            <a:endParaRPr lang="en-GB" dirty="0"/>
          </a:p>
        </p:txBody>
      </p:sp>
      <p:pic>
        <p:nvPicPr>
          <p:cNvPr id="4" name="Picture 3" descr="chart24816046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26785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1" y="1759631"/>
            <a:ext cx="2389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- to be analysed later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640457" y="1571972"/>
            <a:ext cx="5661618" cy="123473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GB" dirty="0" smtClean="0"/>
              <a:t>Thanks to all the parents or students for the participation on the survey!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883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Q1: How many of your children attend the EEB3 School in Ixelles?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291    Skipped: 14</a:t>
            </a:r>
          </a:p>
        </p:txBody>
      </p:sp>
      <p:pic>
        <p:nvPicPr>
          <p:cNvPr id="4" name="Picture 3" descr="chart24235751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317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How many of your children attend the extracurricular activities organized by the APEEE?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289    Skipped: 16</a:t>
            </a:r>
          </a:p>
        </p:txBody>
      </p:sp>
      <p:pic>
        <p:nvPicPr>
          <p:cNvPr id="4" name="Picture 3" descr="chart24235865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Please indicate which section your child(ren), enrolled for extracurricular activity(ies), attend(s)?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292    Skipped: 13</a:t>
            </a:r>
          </a:p>
        </p:txBody>
      </p:sp>
      <p:pic>
        <p:nvPicPr>
          <p:cNvPr id="4" name="Picture 3" descr="chart24235912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075926"/>
            <a:ext cx="5388428" cy="36285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Please indicate which class your child(ren), enrolled for extracurricular activity(ies), attend(s)?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292    Skipped: 13</a:t>
            </a:r>
          </a:p>
        </p:txBody>
      </p:sp>
      <p:pic>
        <p:nvPicPr>
          <p:cNvPr id="4" name="Picture 3" descr="chart24236099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786" y="845127"/>
            <a:ext cx="3318738" cy="39109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How many group extracurricular does your child(ren) attend(s) per week?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289    Skipped: 16</a:t>
            </a:r>
          </a:p>
        </p:txBody>
      </p:sp>
      <p:pic>
        <p:nvPicPr>
          <p:cNvPr id="4" name="Picture 3" descr="chart24236219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112" y="812732"/>
            <a:ext cx="4288937" cy="3971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Q7: Satisfaction with the nursery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51    Skipped: 254</a:t>
            </a:r>
            <a:endParaRPr lang="en-GB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3956818"/>
              </p:ext>
            </p:extLst>
          </p:nvPr>
        </p:nvGraphicFramePr>
        <p:xfrm>
          <a:off x="1781946" y="1193611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Q7: Satisfaction with the nursery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Answered: 51    Skipped: 254</a:t>
            </a:r>
            <a:endParaRPr lang="en-GB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42360"/>
              </p:ext>
            </p:extLst>
          </p:nvPr>
        </p:nvGraphicFramePr>
        <p:xfrm>
          <a:off x="1872000" y="1249624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53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361</TotalTime>
  <Words>585</Words>
  <Application>Microsoft Office PowerPoint</Application>
  <PresentationFormat>On-screen Show (16:9)</PresentationFormat>
  <Paragraphs>74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Helvetica Neue</vt:lpstr>
      <vt:lpstr>SM-template-20140529</vt:lpstr>
      <vt:lpstr>Data slides</vt:lpstr>
      <vt:lpstr>Response Summary</vt:lpstr>
      <vt:lpstr>PowerPoint Presentation</vt:lpstr>
      <vt:lpstr>305</vt:lpstr>
      <vt:lpstr>Q1: How many of your children attend the EEB3 School in Ixelles?</vt:lpstr>
      <vt:lpstr>Q2: How many of your children attend the extracurricular activities organized by the APEEE?</vt:lpstr>
      <vt:lpstr>Q3: Please indicate which section your child(ren), enrolled for extracurricular activity(ies), attend(s)?</vt:lpstr>
      <vt:lpstr>Q4: Please indicate which class your child(ren), enrolled for extracurricular activity(ies), attend(s)?</vt:lpstr>
      <vt:lpstr>Q5: How many group extracurricular does your child(ren) attend(s) per week?</vt:lpstr>
      <vt:lpstr>Q7: Satisfaction with the nursery courses</vt:lpstr>
      <vt:lpstr>Q7: Satisfaction with the nursery courses</vt:lpstr>
      <vt:lpstr>Q7: Satisfaction with the nursery courses</vt:lpstr>
      <vt:lpstr>Q7: Satisfaction with the nursery courses</vt:lpstr>
      <vt:lpstr>Q7: Satisfaction with the nursery courses</vt:lpstr>
      <vt:lpstr>Q10, Q12, Q14, Q16 and Q18: Satisfaction with the primary courses</vt:lpstr>
      <vt:lpstr>Q10, Q12, Q14, Q16 and Q18: Satisfaction with the primary courses</vt:lpstr>
      <vt:lpstr>Q10, Q12, Q14, Q16 and Q18: Satisfaction with the primary courses</vt:lpstr>
      <vt:lpstr>Q10, Q12, Q14, Q16 and Q18: Satisfaction with the primary courses</vt:lpstr>
      <vt:lpstr>Q10, Q12, Q14, Q16 and Q18: Satisfaction with the primary courses</vt:lpstr>
      <vt:lpstr>Q20: Satisfaction with the secondary courses</vt:lpstr>
      <vt:lpstr>Q20: Satisfaction with the secondary courses</vt:lpstr>
      <vt:lpstr>Q20: Satisfaction with the secondary courses</vt:lpstr>
      <vt:lpstr>Q20: Satisfaction with the secondary courses</vt:lpstr>
      <vt:lpstr>Q20: Satisfaction with the secondary courses</vt:lpstr>
      <vt:lpstr>Q21: Are you satisfied with the registration process for the extracurricular activities?</vt:lpstr>
      <vt:lpstr>Q22: What is your overall satisfaction with the offer of the extracurricular activities?</vt:lpstr>
      <vt:lpstr>Q23: What is your overall satisfaction with the prices for the extracurricular activities?</vt:lpstr>
      <vt:lpstr>Q24: What is your overall experience with the APEEE office (attentiveness to children’s needs, responding to parent enquiries,  solution providing, etc.)?</vt:lpstr>
      <vt:lpstr>Q25: Do you wish to propose any additional extracurricular activity that could be included in the Extracurricular activity programme offered by the APEEE?</vt:lpstr>
      <vt:lpstr>Q26: Do you have any suggestions how to improve the extracurricular services?</vt:lpstr>
      <vt:lpstr>PowerPoint Presentation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HRUBY Tomas (EMPL)</cp:lastModifiedBy>
  <cp:revision>50</cp:revision>
  <dcterms:created xsi:type="dcterms:W3CDTF">2014-01-30T23:18:11Z</dcterms:created>
  <dcterms:modified xsi:type="dcterms:W3CDTF">2019-06-18T00:45:43Z</dcterms:modified>
</cp:coreProperties>
</file>